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8" r:id="rId5"/>
    <p:sldId id="269" r:id="rId6"/>
    <p:sldId id="280" r:id="rId7"/>
    <p:sldId id="263" r:id="rId8"/>
    <p:sldId id="272" r:id="rId9"/>
    <p:sldId id="274" r:id="rId10"/>
    <p:sldId id="276" r:id="rId11"/>
    <p:sldId id="260" r:id="rId12"/>
    <p:sldId id="261" r:id="rId13"/>
    <p:sldId id="281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3" d="100"/>
        <a:sy n="123" d="100"/>
      </p:scale>
      <p:origin x="0" y="7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90201-9B0B-4E76-B2BA-1A4692C905E1}" type="datetimeFigureOut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zh-CN" alt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194BD-2018-4EC5-8D06-A52A099BD4AF}" type="slidenum">
              <a:rPr lang="zh-CN" altLang="en-US" smtClean="0"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2650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0656F-9B37-43E1-A315-0B806C614DB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2164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de-DE" altLang="zh-CN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altLang="zh-CN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1364-BCC5-496C-B09F-0482858B9A44}" type="datetime1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‹Nr.›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11B5F-6DAC-4E53-8E12-4D51F585D3FC}" type="datetime1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‹Nr.›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F6B5-363E-417F-8E23-36CB9ED41D77}" type="datetime1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‹Nr.›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de-DE" altLang="zh-CN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59D56-304E-4CD5-94F9-E1D0BB79B85D}" type="datetime1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‹Nr.›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/>
              <a:t>Titelmasterformat durch Klicken bearbeiten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de-DE" altLang="zh-CN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35BD0-227F-4E8F-B8F6-1005CC90B96E}" type="datetime1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‹Nr.›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/>
              <a:t>Titelmasterformat durch Klicken bearbeiten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99098-FB1F-455D-AF03-98720AD2AF1F}" type="datetime1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‹Nr.›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zh-CN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61659-3DC3-45F5-B05D-B51460DE5B28}" type="datetime1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‹Nr.›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zh-CN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1CB12-EDCF-43C6-B251-6CA84990D906}" type="datetime1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‹Nr.›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925B9-AB5D-4B3C-ACF8-C8325A48E828}" type="datetime1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‹Nr.›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652C-7548-4ACF-A7F1-A4580EB8733C}" type="datetime1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‹Nr.›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de-DE" altLang="zh-CN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de-DE" altLang="zh-CN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A3893-437E-4BD6-A402-74CFAB88193E}" type="datetime1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‹Nr.›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altLang="zh-CN"/>
              <a:t>Bild durch Klicken auf Symbol hinzufügen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altLang="zh-CN"/>
              <a:t>Titelmasterformat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909CA05-3537-4E43-9513-13E0B14399E8}" type="datetime1">
              <a:rPr lang="zh-CN" altLang="en-US" smtClean="0"/>
              <a:t>2017/10/23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熊火金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C0BB012-D1A8-484F-8CA5-24F5C728A97B}" type="slidenum">
              <a:rPr lang="zh-CN" altLang="en-US" smtClean="0"/>
              <a:t>‹Nr.›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xiong@fuu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23528" y="1600200"/>
            <a:ext cx="8134672" cy="1780108"/>
          </a:xfrm>
        </p:spPr>
        <p:txBody>
          <a:bodyPr>
            <a:noAutofit/>
          </a:bodyPr>
          <a:lstStyle/>
          <a:p>
            <a:r>
              <a:rPr lang="zh-CN" altLang="en-US" sz="3600" dirty="0"/>
              <a:t>德国应用型高等教育的差异化发展历程</a:t>
            </a:r>
            <a:br>
              <a:rPr lang="en-US" altLang="zh-CN" sz="3600" dirty="0"/>
            </a:br>
            <a:r>
              <a:rPr lang="en-US" altLang="zh-CN" sz="2800" dirty="0"/>
              <a:t>Differentiation Process of German Universities of Applied Sciences</a:t>
            </a:r>
            <a:endParaRPr lang="zh-CN" altLang="en-US" sz="2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6400800" cy="1473200"/>
          </a:xfrm>
        </p:spPr>
        <p:txBody>
          <a:bodyPr/>
          <a:lstStyle/>
          <a:p>
            <a:r>
              <a:rPr lang="zh-CN" altLang="en-US" dirty="0"/>
              <a:t>熊火金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2017-10-24</a:t>
            </a:r>
            <a:r>
              <a:rPr lang="zh-CN" altLang="en-US" dirty="0"/>
              <a:t>，海德堡</a:t>
            </a:r>
          </a:p>
        </p:txBody>
      </p:sp>
    </p:spTree>
    <p:extLst>
      <p:ext uri="{BB962C8B-B14F-4D97-AF65-F5344CB8AC3E}">
        <p14:creationId xmlns:p14="http://schemas.microsoft.com/office/powerpoint/2010/main" val="3957268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波洛尼亚进程</a:t>
            </a:r>
            <a:r>
              <a:rPr lang="en-US" altLang="zh-CN" dirty="0"/>
              <a:t>——</a:t>
            </a:r>
            <a:r>
              <a:rPr lang="zh-CN" altLang="en-US" dirty="0"/>
              <a:t>流水线生产毕业生</a:t>
            </a:r>
            <a:r>
              <a:rPr lang="en-US" altLang="zh-CN" dirty="0"/>
              <a:t>Bologna process ---- “</a:t>
            </a:r>
            <a:r>
              <a:rPr lang="en-US" altLang="zh-CN" dirty="0" err="1"/>
              <a:t>industralized</a:t>
            </a:r>
            <a:r>
              <a:rPr lang="en-US" altLang="zh-CN" dirty="0"/>
              <a:t>” producing of graduates</a:t>
            </a:r>
            <a:endParaRPr lang="de-DE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就业能力</a:t>
            </a:r>
            <a:r>
              <a:rPr lang="en-US" altLang="zh-CN" dirty="0"/>
              <a:t>——</a:t>
            </a:r>
            <a:r>
              <a:rPr lang="zh-CN" altLang="en-US" dirty="0"/>
              <a:t>掌握专业知识、方法能力及社会能力</a:t>
            </a:r>
            <a:r>
              <a:rPr lang="en-US" altLang="zh-CN" dirty="0"/>
              <a:t>(</a:t>
            </a:r>
            <a:r>
              <a:rPr lang="zh-CN" altLang="en-US" dirty="0"/>
              <a:t>职业资格）</a:t>
            </a:r>
            <a:r>
              <a:rPr lang="de-DE" altLang="zh-CN" dirty="0" err="1"/>
              <a:t>Employability</a:t>
            </a:r>
            <a:r>
              <a:rPr lang="de-DE" altLang="zh-CN" dirty="0"/>
              <a:t> ---- </a:t>
            </a:r>
            <a:r>
              <a:rPr lang="de-DE" altLang="zh-CN" dirty="0" err="1"/>
              <a:t>academic</a:t>
            </a:r>
            <a:r>
              <a:rPr lang="de-DE" altLang="zh-CN" dirty="0"/>
              <a:t> </a:t>
            </a:r>
            <a:r>
              <a:rPr lang="de-DE" altLang="zh-CN" dirty="0" err="1"/>
              <a:t>knowlede</a:t>
            </a:r>
            <a:r>
              <a:rPr lang="de-DE" altLang="zh-CN" dirty="0"/>
              <a:t>, </a:t>
            </a:r>
            <a:r>
              <a:rPr lang="de-DE" altLang="zh-CN" dirty="0" err="1"/>
              <a:t>method</a:t>
            </a:r>
            <a:r>
              <a:rPr lang="de-DE" altLang="zh-CN" dirty="0"/>
              <a:t> </a:t>
            </a:r>
            <a:r>
              <a:rPr lang="de-DE" altLang="zh-CN" dirty="0" err="1"/>
              <a:t>and</a:t>
            </a:r>
            <a:r>
              <a:rPr lang="de-DE" altLang="zh-CN" dirty="0"/>
              <a:t> </a:t>
            </a:r>
            <a:r>
              <a:rPr lang="de-DE" altLang="zh-CN" dirty="0" err="1"/>
              <a:t>social</a:t>
            </a:r>
            <a:r>
              <a:rPr lang="de-DE" altLang="zh-CN" dirty="0"/>
              <a:t> </a:t>
            </a:r>
            <a:r>
              <a:rPr lang="de-DE" altLang="zh-CN" dirty="0" err="1"/>
              <a:t>capabilities</a:t>
            </a:r>
            <a:r>
              <a:rPr lang="de-DE" altLang="zh-CN" dirty="0"/>
              <a:t> (</a:t>
            </a:r>
            <a:r>
              <a:rPr lang="de-DE" altLang="zh-CN" dirty="0" err="1"/>
              <a:t>qualifications</a:t>
            </a:r>
            <a:r>
              <a:rPr lang="de-DE" altLang="zh-CN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评价标准的转变</a:t>
            </a:r>
            <a:r>
              <a:rPr lang="en-US" altLang="zh-CN" dirty="0"/>
              <a:t>——</a:t>
            </a:r>
            <a:r>
              <a:rPr lang="zh-CN" altLang="en-US" dirty="0"/>
              <a:t>资源利用的效率（</a:t>
            </a:r>
            <a:r>
              <a:rPr lang="en-US" altLang="zh-CN" dirty="0"/>
              <a:t>The essential question is not “What is a university / university of applied sciences?” but “What does an institution do against the background of specific allocated functions and distributed resources</a:t>
            </a:r>
            <a:r>
              <a:rPr lang="zh-CN" altLang="en-US" dirty="0"/>
              <a:t>”）</a:t>
            </a:r>
            <a:endParaRPr lang="de-DE" altLang="zh-CN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000" dirty="0"/>
              <a:t>2.3 </a:t>
            </a:r>
            <a:r>
              <a:rPr lang="zh-CN" altLang="en-US" sz="4000" dirty="0"/>
              <a:t>效益与效率</a:t>
            </a:r>
            <a:br>
              <a:rPr lang="en-US" altLang="zh-CN" sz="4000" dirty="0"/>
            </a:br>
            <a:r>
              <a:rPr lang="en-US" altLang="zh-CN" sz="4000" dirty="0"/>
              <a:t>Efficiency and </a:t>
            </a:r>
            <a:r>
              <a:rPr lang="en-US" altLang="zh-CN" sz="4000" dirty="0" err="1"/>
              <a:t>effectivity</a:t>
            </a:r>
            <a:endParaRPr lang="zh-CN" alt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2196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FH</a:t>
            </a:r>
            <a:r>
              <a:rPr lang="zh-CN" altLang="en-US" dirty="0"/>
              <a:t>改名为大学，传统的定义已被超越</a:t>
            </a:r>
            <a:r>
              <a:rPr lang="en-US" altLang="zh-CN" dirty="0"/>
              <a:t>FHs named officially as “university” and therefore go beyond the old description of type.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FH</a:t>
            </a:r>
            <a:r>
              <a:rPr lang="zh-CN" altLang="en-US" dirty="0"/>
              <a:t>学生增长：</a:t>
            </a:r>
            <a:r>
              <a:rPr lang="en-US" altLang="zh-CN" dirty="0"/>
              <a:t>1999</a:t>
            </a:r>
            <a:r>
              <a:rPr lang="zh-CN" altLang="en-US" dirty="0"/>
              <a:t>年入学新生</a:t>
            </a:r>
            <a:r>
              <a:rPr lang="en-US" altLang="zh-CN" dirty="0"/>
              <a:t>82000</a:t>
            </a:r>
            <a:r>
              <a:rPr lang="zh-CN" altLang="en-US" dirty="0"/>
              <a:t>人，</a:t>
            </a:r>
            <a:r>
              <a:rPr lang="en-US" altLang="zh-CN" dirty="0"/>
              <a:t>2009</a:t>
            </a:r>
            <a:r>
              <a:rPr lang="zh-CN" altLang="en-US" dirty="0"/>
              <a:t>年为</a:t>
            </a:r>
            <a:r>
              <a:rPr lang="en-US" altLang="zh-CN" dirty="0"/>
              <a:t>147000</a:t>
            </a:r>
            <a:r>
              <a:rPr lang="zh-CN" altLang="en-US" dirty="0"/>
              <a:t>人，占高等教育入学人数比从</a:t>
            </a:r>
            <a:r>
              <a:rPr lang="en-US" altLang="zh-CN" dirty="0"/>
              <a:t>28%</a:t>
            </a:r>
            <a:r>
              <a:rPr lang="zh-CN" altLang="en-US" dirty="0"/>
              <a:t>增长至</a:t>
            </a:r>
            <a:r>
              <a:rPr lang="en-US" altLang="zh-CN" dirty="0"/>
              <a:t>36%</a:t>
            </a:r>
            <a:r>
              <a:rPr lang="zh-CN" altLang="en-US" dirty="0"/>
              <a:t>。</a:t>
            </a:r>
            <a:r>
              <a:rPr lang="en-US" altLang="zh-CN" dirty="0"/>
              <a:t>Increase of new students from 82000 in 1999 to 147000 in 2009, and its percentage among the whole students population from 28% in 1999 to 36%. </a:t>
            </a:r>
          </a:p>
          <a:p>
            <a:pPr lvl="0">
              <a:buClr>
                <a:srgbClr val="31B6FD"/>
              </a:buClr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073E87"/>
                </a:solidFill>
              </a:rPr>
              <a:t>建立所有课程的学术标准</a:t>
            </a:r>
            <a:r>
              <a:rPr lang="en-US" altLang="zh-CN" dirty="0">
                <a:solidFill>
                  <a:srgbClr val="073E87"/>
                </a:solidFill>
              </a:rPr>
              <a:t>central scientific standard in all study </a:t>
            </a:r>
            <a:r>
              <a:rPr lang="en-US" altLang="zh-CN" dirty="0" err="1">
                <a:solidFill>
                  <a:srgbClr val="073E87"/>
                </a:solidFill>
              </a:rPr>
              <a:t>programes</a:t>
            </a:r>
            <a:r>
              <a:rPr lang="en-US" altLang="zh-CN" dirty="0">
                <a:solidFill>
                  <a:srgbClr val="073E87"/>
                </a:solidFill>
              </a:rPr>
              <a:t>.</a:t>
            </a:r>
          </a:p>
          <a:p>
            <a:endParaRPr lang="zh-CN" alt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600" dirty="0"/>
              <a:t>3. </a:t>
            </a:r>
            <a:r>
              <a:rPr lang="zh-CN" altLang="en-US" sz="3600" dirty="0"/>
              <a:t>现状与趋势</a:t>
            </a:r>
            <a:br>
              <a:rPr lang="en-US" altLang="zh-CN" sz="3600" dirty="0"/>
            </a:br>
            <a:r>
              <a:rPr lang="en-US" altLang="zh-CN" sz="3600" dirty="0"/>
              <a:t>Situation and trend</a:t>
            </a:r>
            <a:endParaRPr lang="zh-CN" altLang="en-US" sz="36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2438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学术教育与职业教育功能划分趋于模糊</a:t>
            </a:r>
            <a:r>
              <a:rPr lang="en-US" altLang="zh-CN" dirty="0"/>
              <a:t>functional differentiation based on the division of functions between academic and vocational education and training is minimized.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职业学院，一种新的职业教育学术化的尝试</a:t>
            </a:r>
            <a:r>
              <a:rPr lang="en-US" altLang="zh-CN" dirty="0" err="1"/>
              <a:t>Berufsakademien</a:t>
            </a:r>
            <a:r>
              <a:rPr lang="en-US" altLang="zh-CN" dirty="0"/>
              <a:t> (university of cooperative education)----a new type of higher education institution in response to the </a:t>
            </a:r>
            <a:r>
              <a:rPr lang="en-US" altLang="zh-CN" dirty="0" err="1"/>
              <a:t>academisation</a:t>
            </a:r>
            <a:r>
              <a:rPr lang="en-US" altLang="zh-CN" dirty="0"/>
              <a:t> and overlapping of higher and vocational education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私立教育发展可能带来新的教育模式 </a:t>
            </a:r>
            <a:r>
              <a:rPr lang="en-US" altLang="zh-CN" dirty="0"/>
              <a:t>Only about 4% of students are currently enrolled at private institutions but growth dynamics in this sector make likely the development of new or modified higher education models</a:t>
            </a:r>
          </a:p>
          <a:p>
            <a:endParaRPr lang="en-US" altLang="zh-CN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800" dirty="0"/>
              <a:t>3. </a:t>
            </a:r>
            <a:r>
              <a:rPr lang="zh-CN" altLang="en-US" sz="4800" dirty="0"/>
              <a:t>现状与趋势</a:t>
            </a:r>
            <a:br>
              <a:rPr lang="en-US" altLang="zh-CN" sz="4800" dirty="0"/>
            </a:br>
            <a:r>
              <a:rPr lang="en-US" altLang="zh-CN" dirty="0"/>
              <a:t>Situation and trend</a:t>
            </a:r>
            <a:endParaRPr lang="zh-CN" alt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8327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395537" y="2996952"/>
            <a:ext cx="8280921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8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熊火金博士 </a:t>
            </a: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Dr. Huojin Xiong</a:t>
            </a:r>
          </a:p>
          <a:p>
            <a:pPr algn="ctr">
              <a:spcBef>
                <a:spcPct val="50000"/>
              </a:spcBef>
            </a:pPr>
            <a:r>
              <a:rPr lang="zh-CN" altLang="en-US" sz="28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德国</a:t>
            </a: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F+U</a:t>
            </a:r>
            <a:r>
              <a:rPr lang="zh-CN" altLang="en-US" sz="28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教育集团</a:t>
            </a: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German F+U Education Group</a:t>
            </a:r>
            <a:endParaRPr lang="zh-CN" altLang="en-US" sz="28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algn="ctr">
              <a:spcBef>
                <a:spcPct val="50000"/>
              </a:spcBef>
            </a:pPr>
            <a:r>
              <a:rPr lang="zh-CN" altLang="en-US" sz="28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手机</a:t>
            </a: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Mobile</a:t>
            </a:r>
            <a:r>
              <a:rPr lang="zh-CN" altLang="en-US" sz="28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：</a:t>
            </a: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13929911109 </a:t>
            </a:r>
          </a:p>
          <a:p>
            <a:pPr algn="ctr">
              <a:spcBef>
                <a:spcPct val="50000"/>
              </a:spcBef>
            </a:pP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E-mail: </a:t>
            </a: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  <a:latin typeface="+mn-ea"/>
                <a:hlinkClick r:id="rId3"/>
              </a:rPr>
              <a:t>xiong@fuu.de</a:t>
            </a: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,   QQ/</a:t>
            </a:r>
            <a:r>
              <a:rPr lang="zh-CN" altLang="en-US" sz="28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微信号</a:t>
            </a:r>
            <a:r>
              <a:rPr lang="en-US" altLang="zh-CN" sz="28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: 330860183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95536" y="548682"/>
            <a:ext cx="7416823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"/>
              <a:defRPr sz="28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Char char="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5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itchFamily="2" charset="2"/>
              <a:buChar char="v"/>
              <a:defRPr sz="20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zh-CN" altLang="en-US" sz="4000" dirty="0">
                <a:solidFill>
                  <a:srgbClr val="FFC000"/>
                </a:solidFill>
                <a:ea typeface="华文行楷" pitchFamily="2" charset="-122"/>
              </a:rPr>
              <a:t>谢谢大家！</a:t>
            </a:r>
            <a:endParaRPr lang="en-US" altLang="zh-CN" sz="4000" dirty="0">
              <a:solidFill>
                <a:srgbClr val="FFC000"/>
              </a:solidFill>
              <a:ea typeface="华文行楷" pitchFamily="2" charset="-122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3600" dirty="0">
                <a:solidFill>
                  <a:srgbClr val="FFC000"/>
                </a:solidFill>
                <a:ea typeface="华文行楷" pitchFamily="2" charset="-122"/>
              </a:rPr>
              <a:t>			         Many Thanks!</a:t>
            </a:r>
            <a:endParaRPr lang="zh-CN" altLang="en-US" sz="3600" dirty="0">
              <a:solidFill>
                <a:srgbClr val="FFC000"/>
              </a:solidFill>
              <a:ea typeface="华文行楷" pitchFamily="2" charset="-122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A267-C67D-4FB7-B0F6-2C53841E1BFF}" type="slidenum">
              <a:rPr lang="zh-CN" altLang="en-US" smtClean="0"/>
              <a:t>13</a:t>
            </a:fld>
            <a:endParaRPr lang="zh-CN" altLang="en-US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0" y="440162"/>
            <a:ext cx="2693987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980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sz="2800" dirty="0"/>
              <a:t>1. </a:t>
            </a:r>
            <a:r>
              <a:rPr lang="zh-CN" altLang="en-US" sz="2800" dirty="0"/>
              <a:t>差异化 </a:t>
            </a:r>
            <a:r>
              <a:rPr lang="en-US" altLang="zh-CN" dirty="0"/>
              <a:t>Differentiation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800" dirty="0"/>
              <a:t>2. </a:t>
            </a:r>
            <a:r>
              <a:rPr lang="zh-CN" altLang="en-US" sz="2800" dirty="0"/>
              <a:t>德国现代大学教育主要发展阶段的指导思想 </a:t>
            </a:r>
            <a:r>
              <a:rPr lang="en-US" altLang="zh-CN" dirty="0"/>
              <a:t>Differentiation in the 3 stages of German modern higher education history</a:t>
            </a:r>
          </a:p>
          <a:p>
            <a:pPr marL="723900" indent="-368300">
              <a:lnSpc>
                <a:spcPct val="120000"/>
              </a:lnSpc>
              <a:buNone/>
            </a:pPr>
            <a:r>
              <a:rPr lang="en-US" altLang="zh-CN" dirty="0"/>
              <a:t>2.1</a:t>
            </a:r>
            <a:r>
              <a:rPr lang="zh-CN" altLang="en-US" dirty="0"/>
              <a:t>学术与人本教育</a:t>
            </a:r>
            <a:r>
              <a:rPr lang="en-US" altLang="zh-CN" dirty="0"/>
              <a:t>Academic and Humanities Education</a:t>
            </a:r>
          </a:p>
          <a:p>
            <a:pPr marL="723900" indent="-368300">
              <a:lnSpc>
                <a:spcPct val="120000"/>
              </a:lnSpc>
              <a:buNone/>
            </a:pPr>
            <a:r>
              <a:rPr lang="en-US" altLang="zh-CN" dirty="0"/>
              <a:t>2.2</a:t>
            </a:r>
            <a:r>
              <a:rPr lang="zh-CN" altLang="en-US" dirty="0"/>
              <a:t>经济发展与机会均等</a:t>
            </a:r>
            <a:r>
              <a:rPr lang="en-US" altLang="zh-CN" dirty="0"/>
              <a:t>Economic development and equal chances</a:t>
            </a:r>
          </a:p>
          <a:p>
            <a:pPr marL="723900" indent="-368300">
              <a:lnSpc>
                <a:spcPct val="120000"/>
              </a:lnSpc>
              <a:buNone/>
            </a:pPr>
            <a:r>
              <a:rPr lang="en-US" altLang="zh-CN" dirty="0"/>
              <a:t>2.3</a:t>
            </a:r>
            <a:r>
              <a:rPr lang="zh-CN" altLang="en-US" dirty="0"/>
              <a:t>效益与效率</a:t>
            </a:r>
            <a:r>
              <a:rPr lang="en-US" altLang="zh-CN" dirty="0"/>
              <a:t>Efficiency and </a:t>
            </a:r>
            <a:r>
              <a:rPr lang="en-US" altLang="zh-CN" dirty="0" err="1"/>
              <a:t>Effectivity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800" dirty="0"/>
              <a:t>3. </a:t>
            </a:r>
            <a:r>
              <a:rPr lang="zh-CN" altLang="en-US" sz="2800" dirty="0"/>
              <a:t>现状与趋势</a:t>
            </a:r>
            <a:r>
              <a:rPr lang="en-US" altLang="zh-CN" dirty="0"/>
              <a:t>Situation and trend</a:t>
            </a:r>
          </a:p>
          <a:p>
            <a:pPr lvl="1"/>
            <a:endParaRPr lang="zh-CN" alt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/>
              <a:t>目录</a:t>
            </a:r>
            <a:br>
              <a:rPr lang="en-US" altLang="zh-CN" sz="2200" dirty="0"/>
            </a:br>
            <a:r>
              <a:rPr lang="en-US" altLang="zh-CN" sz="2200" dirty="0"/>
              <a:t>Contents</a:t>
            </a:r>
            <a:endParaRPr lang="zh-CN" altLang="en-US" sz="22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dirty="0"/>
              <a:t>熊火金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9515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类型</a:t>
            </a:r>
            <a:r>
              <a:rPr lang="en-US" altLang="zh-CN" dirty="0"/>
              <a:t> </a:t>
            </a:r>
            <a:r>
              <a:rPr lang="zh-CN" altLang="en-US" dirty="0"/>
              <a:t>差异</a:t>
            </a:r>
            <a:r>
              <a:rPr lang="en-US" altLang="zh-CN" dirty="0"/>
              <a:t>differences of type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功能差异</a:t>
            </a:r>
            <a:r>
              <a:rPr lang="en-US" altLang="zh-CN" dirty="0"/>
              <a:t>differences of function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类型的差异往往决定功能的差异</a:t>
            </a:r>
            <a:r>
              <a:rPr lang="en-US" altLang="zh-CN" dirty="0"/>
              <a:t>the difference of type persists and continues to determine functions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从相对学术化的小范围到公众评判的差异化</a:t>
            </a:r>
            <a:r>
              <a:rPr lang="en-US" altLang="zh-CN" dirty="0"/>
              <a:t>——</a:t>
            </a:r>
            <a:r>
              <a:rPr lang="zh-CN" altLang="en-US" dirty="0"/>
              <a:t>排名及其影响  </a:t>
            </a:r>
            <a:r>
              <a:rPr lang="en-US" altLang="zh-CN" dirty="0"/>
              <a:t>Differences: from relevant scientific community to public debate ---- ranking and other consequences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/>
              <a:t>1. </a:t>
            </a:r>
            <a:r>
              <a:rPr lang="zh-CN" altLang="en-US" sz="3600" dirty="0"/>
              <a:t>差异化</a:t>
            </a:r>
            <a:br>
              <a:rPr lang="en-US" altLang="zh-CN" sz="3200" dirty="0"/>
            </a:br>
            <a:r>
              <a:rPr lang="en-US" altLang="zh-CN" sz="2800" dirty="0"/>
              <a:t>Differentiation</a:t>
            </a:r>
            <a:endParaRPr lang="zh-CN" altLang="en-US" sz="28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7068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611560" y="2564904"/>
            <a:ext cx="7884864" cy="384929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洪堡：教育独立，学术自由  </a:t>
            </a:r>
            <a:r>
              <a:rPr lang="en-US" altLang="zh-CN" dirty="0"/>
              <a:t>Humboldt: Academic independence and freedom (</a:t>
            </a:r>
            <a:r>
              <a:rPr lang="en-US" altLang="zh-CN" dirty="0" err="1"/>
              <a:t>Einsamkeit</a:t>
            </a:r>
            <a:r>
              <a:rPr lang="en-US" altLang="zh-CN" dirty="0"/>
              <a:t>, </a:t>
            </a:r>
            <a:r>
              <a:rPr lang="en-US" altLang="zh-CN" dirty="0" err="1"/>
              <a:t>Freiheit</a:t>
            </a:r>
            <a:r>
              <a:rPr lang="en-US" altLang="zh-CN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工科大学的斗争</a:t>
            </a:r>
            <a:r>
              <a:rPr lang="en-US" altLang="zh-CN" dirty="0"/>
              <a:t>——</a:t>
            </a:r>
            <a:r>
              <a:rPr lang="zh-CN" altLang="en-US" dirty="0"/>
              <a:t>学术教育与职业教育的分离；通识与应用的分离 </a:t>
            </a:r>
            <a:r>
              <a:rPr lang="en-US" altLang="zh-CN" dirty="0"/>
              <a:t>Struggle of the universities of Technology ---- Differentiating academic education from vocational education, general education from specified practice-oriented education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培养公民及国家的独立意识 </a:t>
            </a:r>
            <a:r>
              <a:rPr lang="en-US" altLang="zh-CN" dirty="0"/>
              <a:t> To activate </a:t>
            </a:r>
            <a:r>
              <a:rPr lang="de-DE" altLang="zh-CN" dirty="0" err="1"/>
              <a:t>the</a:t>
            </a:r>
            <a:r>
              <a:rPr lang="de-DE" altLang="zh-CN" dirty="0"/>
              <a:t> </a:t>
            </a:r>
            <a:r>
              <a:rPr lang="de-DE" altLang="zh-CN" dirty="0" err="1"/>
              <a:t>desire</a:t>
            </a:r>
            <a:r>
              <a:rPr lang="de-DE" altLang="zh-CN" dirty="0"/>
              <a:t>  </a:t>
            </a:r>
            <a:r>
              <a:rPr lang="de-DE" altLang="zh-CN" dirty="0" err="1"/>
              <a:t>for</a:t>
            </a:r>
            <a:r>
              <a:rPr lang="de-DE" altLang="zh-CN" dirty="0"/>
              <a:t> </a:t>
            </a:r>
            <a:r>
              <a:rPr lang="de-DE" altLang="zh-CN" dirty="0" err="1"/>
              <a:t>indepen</a:t>
            </a:r>
            <a:r>
              <a:rPr lang="en-US" altLang="zh-CN" dirty="0"/>
              <a:t>den</a:t>
            </a:r>
            <a:r>
              <a:rPr lang="de-DE" altLang="zh-CN" dirty="0" err="1"/>
              <a:t>ce</a:t>
            </a:r>
            <a:r>
              <a:rPr lang="de-DE" altLang="zh-CN" dirty="0"/>
              <a:t> </a:t>
            </a:r>
            <a:r>
              <a:rPr lang="de-DE" altLang="zh-CN" dirty="0" err="1"/>
              <a:t>of</a:t>
            </a:r>
            <a:r>
              <a:rPr lang="de-DE" altLang="zh-CN" dirty="0"/>
              <a:t> </a:t>
            </a:r>
            <a:r>
              <a:rPr lang="de-DE" altLang="zh-CN" dirty="0" err="1"/>
              <a:t>the</a:t>
            </a:r>
            <a:r>
              <a:rPr lang="de-DE" altLang="zh-CN" dirty="0"/>
              <a:t> </a:t>
            </a:r>
            <a:r>
              <a:rPr lang="de-DE" altLang="zh-CN" dirty="0" err="1"/>
              <a:t>nation</a:t>
            </a:r>
            <a:r>
              <a:rPr lang="de-DE" altLang="zh-CN" dirty="0"/>
              <a:t> </a:t>
            </a:r>
            <a:r>
              <a:rPr lang="de-DE" altLang="zh-CN" dirty="0" err="1"/>
              <a:t>and</a:t>
            </a:r>
            <a:r>
              <a:rPr lang="de-DE" altLang="zh-CN" dirty="0"/>
              <a:t> </a:t>
            </a:r>
            <a:r>
              <a:rPr lang="de-DE" altLang="zh-CN" dirty="0" err="1"/>
              <a:t>individuals</a:t>
            </a:r>
            <a:r>
              <a:rPr lang="de-DE" altLang="zh-CN" dirty="0"/>
              <a:t> 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252728"/>
          </a:xfrm>
        </p:spPr>
        <p:txBody>
          <a:bodyPr>
            <a:normAutofit fontScale="90000"/>
          </a:bodyPr>
          <a:lstStyle/>
          <a:p>
            <a:br>
              <a:rPr lang="en-US" altLang="zh-CN" sz="4000" dirty="0"/>
            </a:br>
            <a:r>
              <a:rPr lang="en-US" altLang="zh-CN" sz="4000" dirty="0"/>
              <a:t>2.1 </a:t>
            </a:r>
            <a:r>
              <a:rPr lang="zh-CN" altLang="en-US" sz="4000" dirty="0"/>
              <a:t>学术与人本教育</a:t>
            </a:r>
            <a:br>
              <a:rPr lang="en-US" altLang="zh-CN" sz="4000" dirty="0"/>
            </a:br>
            <a:r>
              <a:rPr lang="en-US" altLang="zh-CN" sz="3100" dirty="0"/>
              <a:t>Academic and Humanities Education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3683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675467"/>
            <a:ext cx="7948405" cy="345069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1957</a:t>
            </a:r>
            <a:r>
              <a:rPr lang="zh-CN" altLang="en-US" dirty="0"/>
              <a:t>年苏联卫星上天带来的冲击</a:t>
            </a:r>
            <a:r>
              <a:rPr lang="en-US" altLang="zh-CN" dirty="0"/>
              <a:t>——</a:t>
            </a:r>
            <a:r>
              <a:rPr lang="zh-CN" altLang="en-US" dirty="0"/>
              <a:t>教育关乎经济增长及科技发展； </a:t>
            </a:r>
            <a:r>
              <a:rPr lang="en-US" altLang="zh-CN" dirty="0"/>
              <a:t>Sputnik crisis ---- Education is critical for economic and scientific  development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教育危机即经济危机</a:t>
            </a:r>
            <a:r>
              <a:rPr lang="en-US" altLang="zh-CN" dirty="0"/>
              <a:t>Educational crisis always results in economic crisis.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教育是公民的权利</a:t>
            </a:r>
            <a:r>
              <a:rPr lang="en-US" altLang="zh-CN" dirty="0"/>
              <a:t>——</a:t>
            </a:r>
            <a:r>
              <a:rPr lang="zh-CN" altLang="en-US" dirty="0"/>
              <a:t>关注教育弱势群体 </a:t>
            </a:r>
            <a:r>
              <a:rPr lang="en-US" altLang="zh-CN" dirty="0"/>
              <a:t>Education is the citizen’s right ---- care to the social disadvantages.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扩大受教育人群，满足经济增长的需要 </a:t>
            </a:r>
            <a:r>
              <a:rPr lang="en-US" altLang="zh-CN" dirty="0"/>
              <a:t>Quantitative development of higher education to meet the demands of economic development</a:t>
            </a:r>
          </a:p>
          <a:p>
            <a:endParaRPr lang="zh-CN" altLang="en-US" dirty="0"/>
          </a:p>
          <a:p>
            <a:endParaRPr lang="de-DE" altLang="zh-CN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52728"/>
          </a:xfrm>
        </p:spPr>
        <p:txBody>
          <a:bodyPr>
            <a:normAutofit/>
          </a:bodyPr>
          <a:lstStyle/>
          <a:p>
            <a:r>
              <a:rPr lang="en-US" altLang="zh-CN" dirty="0"/>
              <a:t>2.2 </a:t>
            </a:r>
            <a:r>
              <a:rPr lang="zh-CN" altLang="en-US" dirty="0"/>
              <a:t>经济发展与机会均等</a:t>
            </a:r>
            <a:br>
              <a:rPr lang="en-US" altLang="zh-CN" dirty="0"/>
            </a:br>
            <a:r>
              <a:rPr lang="en-US" altLang="zh-CN" sz="3100" dirty="0"/>
              <a:t>Economic development and equal chances</a:t>
            </a:r>
            <a:endParaRPr lang="zh-CN" altLang="en-US" sz="31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1970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755576" y="2492896"/>
            <a:ext cx="7876397" cy="3633267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sz="3400" dirty="0"/>
              <a:t>六、七十年代，应用技术大学的兴起</a:t>
            </a:r>
            <a:r>
              <a:rPr lang="en-US" altLang="zh-CN" sz="3400" dirty="0"/>
              <a:t>——</a:t>
            </a:r>
            <a:r>
              <a:rPr lang="zh-CN" altLang="en-US" sz="3400" dirty="0"/>
              <a:t>最初作为综合大学的一部分 </a:t>
            </a:r>
            <a:r>
              <a:rPr lang="en-US" altLang="zh-CN" sz="3400" dirty="0"/>
              <a:t>The emergence of FH in 1960s-1970s, first as a part of comprehensive universities.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sz="3400" dirty="0"/>
              <a:t>大学无意交出其最高教育机构的权利；教学法上的分歧；法律条文滞后 </a:t>
            </a:r>
            <a:r>
              <a:rPr lang="en-US" altLang="zh-CN" sz="3400" dirty="0"/>
              <a:t>Universities were unwilling to give up their supreme rights; conflict of didactics; related laws belated.</a:t>
            </a:r>
            <a:endParaRPr lang="zh-CN" altLang="en-US" sz="3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3400" dirty="0"/>
              <a:t>1968</a:t>
            </a:r>
            <a:r>
              <a:rPr lang="zh-CN" altLang="en-US" sz="3400" dirty="0"/>
              <a:t>年</a:t>
            </a:r>
            <a:r>
              <a:rPr lang="en-US" altLang="zh-CN" sz="3400" dirty="0"/>
              <a:t>10</a:t>
            </a:r>
            <a:r>
              <a:rPr lang="zh-CN" altLang="en-US" sz="3400" dirty="0"/>
              <a:t>月</a:t>
            </a:r>
            <a:r>
              <a:rPr lang="en-US" altLang="zh-CN" sz="3400" dirty="0"/>
              <a:t>30</a:t>
            </a:r>
            <a:r>
              <a:rPr lang="zh-CN" altLang="en-US" sz="3400" dirty="0"/>
              <a:t>日各联邦州达成协议，认可应用技术大学生作为一种独立的高教类型 </a:t>
            </a:r>
            <a:r>
              <a:rPr lang="en-US" altLang="zh-CN" sz="3400" dirty="0"/>
              <a:t>FH as an independent higher education institute since the publication of the agreement among federal states on 31 October 1968.</a:t>
            </a:r>
          </a:p>
          <a:p>
            <a:endParaRPr lang="en-US" altLang="zh-CN" dirty="0"/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2.2 </a:t>
            </a:r>
            <a:r>
              <a:rPr lang="zh-CN" altLang="en-US" dirty="0"/>
              <a:t>经济发展与机会均等</a:t>
            </a:r>
            <a:br>
              <a:rPr lang="en-US" altLang="zh-CN" dirty="0"/>
            </a:br>
            <a:r>
              <a:rPr lang="en-US" altLang="zh-CN" sz="3100" dirty="0"/>
              <a:t>Economic development and equal chances</a:t>
            </a:r>
            <a:endParaRPr lang="zh-CN" alt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4826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72067" y="2675467"/>
            <a:ext cx="7804389" cy="3450696"/>
          </a:xfrm>
        </p:spPr>
        <p:txBody>
          <a:bodyPr>
            <a:normAutofit/>
          </a:bodyPr>
          <a:lstStyle/>
          <a:p>
            <a:pPr lvl="0">
              <a:buClr>
                <a:srgbClr val="31B6FD"/>
              </a:buClr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073E87"/>
                </a:solidFill>
              </a:rPr>
              <a:t>指定差异化 </a:t>
            </a:r>
            <a:r>
              <a:rPr lang="en-US" altLang="zh-CN" dirty="0">
                <a:solidFill>
                  <a:srgbClr val="073E87"/>
                </a:solidFill>
              </a:rPr>
              <a:t>Compulsory adherence to type a “top down” differentiation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应用技术大学</a:t>
            </a:r>
            <a:r>
              <a:rPr lang="en-US" altLang="zh-CN" dirty="0"/>
              <a:t>——</a:t>
            </a:r>
            <a:r>
              <a:rPr lang="zh-CN" altLang="en-US" dirty="0"/>
              <a:t>学术基础，实践导向，独立工作能力培养 </a:t>
            </a:r>
            <a:r>
              <a:rPr lang="en-US" altLang="zh-CN" dirty="0"/>
              <a:t>FH</a:t>
            </a:r>
            <a:r>
              <a:rPr lang="zh-CN" altLang="en-US" dirty="0"/>
              <a:t>：</a:t>
            </a:r>
            <a:r>
              <a:rPr lang="en-US" altLang="zh-CN" dirty="0"/>
              <a:t>Academic background, practice-oriented, independent ability to facilitate.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altLang="zh-CN" dirty="0"/>
              <a:t> </a:t>
            </a:r>
            <a:r>
              <a:rPr lang="zh-CN" altLang="en-US" dirty="0"/>
              <a:t>应用技术大学</a:t>
            </a:r>
            <a:r>
              <a:rPr lang="en-US" altLang="zh-CN" dirty="0"/>
              <a:t>——</a:t>
            </a:r>
            <a:r>
              <a:rPr lang="zh-CN" altLang="en-US" dirty="0"/>
              <a:t>缩短学习时间 </a:t>
            </a:r>
            <a:r>
              <a:rPr lang="en-US" altLang="zh-CN" dirty="0"/>
              <a:t>FH</a:t>
            </a:r>
            <a:r>
              <a:rPr lang="zh-CN" altLang="en-US" dirty="0"/>
              <a:t>：</a:t>
            </a:r>
            <a:r>
              <a:rPr lang="en-US" altLang="zh-CN" dirty="0"/>
              <a:t>Shortened study time.</a:t>
            </a:r>
            <a:endParaRPr lang="zh-CN" alt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2.2 </a:t>
            </a:r>
            <a:r>
              <a:rPr lang="zh-CN" altLang="en-US" dirty="0"/>
              <a:t>经济发展与机会均等</a:t>
            </a:r>
            <a:br>
              <a:rPr lang="en-US" altLang="zh-CN" dirty="0"/>
            </a:br>
            <a:r>
              <a:rPr lang="en-US" altLang="zh-CN" sz="3100" dirty="0"/>
              <a:t>Economic development and equal chances</a:t>
            </a:r>
            <a:endParaRPr lang="zh-CN" alt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8174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教授资格：博士，有多年校外工作经验 </a:t>
            </a:r>
            <a:r>
              <a:rPr lang="en-US" altLang="zh-CN" dirty="0"/>
              <a:t>Qualification for a professor: Doctor title; years working experience outside schools.</a:t>
            </a:r>
            <a:endParaRPr lang="de-DE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学生入学前需有一定的实践经验 </a:t>
            </a:r>
            <a:r>
              <a:rPr lang="en-US" altLang="zh-CN" dirty="0"/>
              <a:t>Requirements for students: practical experiences before the beginning of university study</a:t>
            </a:r>
            <a:endParaRPr lang="de-DE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altLang="zh-CN" dirty="0"/>
              <a:t> </a:t>
            </a:r>
            <a:r>
              <a:rPr lang="zh-CN" altLang="en-US" dirty="0"/>
              <a:t>课程包含职业教育或实习学期</a:t>
            </a:r>
            <a:r>
              <a:rPr lang="en-US" altLang="zh-CN" dirty="0"/>
              <a:t>Vocational education or practical semesters as part of the study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教授教学工作量为</a:t>
            </a:r>
            <a:r>
              <a:rPr lang="en-US" altLang="zh-CN" dirty="0"/>
              <a:t>18</a:t>
            </a:r>
            <a:r>
              <a:rPr lang="zh-CN" altLang="en-US" dirty="0"/>
              <a:t>周课时，大致为大学的</a:t>
            </a:r>
            <a:r>
              <a:rPr lang="en-US" altLang="zh-CN" dirty="0"/>
              <a:t>2</a:t>
            </a:r>
            <a:r>
              <a:rPr lang="zh-CN" altLang="en-US" dirty="0"/>
              <a:t>倍 </a:t>
            </a:r>
            <a:r>
              <a:rPr lang="en-US" altLang="zh-CN" dirty="0"/>
              <a:t>Teaching load for a professor in FH, 18 hours per week, doubled so high as that for a university professor.</a:t>
            </a:r>
            <a:endParaRPr lang="de-DE" altLang="zh-CN" dirty="0"/>
          </a:p>
          <a:p>
            <a:endParaRPr lang="de-DE" altLang="zh-CN" dirty="0"/>
          </a:p>
          <a:p>
            <a:endParaRPr lang="zh-CN" alt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2.2 </a:t>
            </a:r>
            <a:r>
              <a:rPr lang="zh-CN" altLang="en-US" dirty="0"/>
              <a:t>经济发展与机会均等</a:t>
            </a:r>
            <a:br>
              <a:rPr lang="en-US" altLang="zh-CN" dirty="0"/>
            </a:br>
            <a:r>
              <a:rPr lang="en-US" altLang="zh-CN" sz="3100" dirty="0"/>
              <a:t>Economic development and equal chances</a:t>
            </a:r>
            <a:endParaRPr lang="zh-CN" alt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611560" y="2106434"/>
            <a:ext cx="2880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tx2"/>
                </a:solidFill>
              </a:rPr>
              <a:t>应用技术大学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3935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九十年代中期，“大学危机”</a:t>
            </a:r>
            <a:r>
              <a:rPr lang="en-US" altLang="zh-CN" dirty="0"/>
              <a:t>——</a:t>
            </a:r>
            <a:r>
              <a:rPr lang="zh-CN" altLang="en-US" dirty="0"/>
              <a:t>政府质疑教育的低效率，学校抱怨政府投资不足，学生负担加重 </a:t>
            </a:r>
            <a:r>
              <a:rPr lang="en-US" altLang="zh-CN" dirty="0"/>
              <a:t>In </a:t>
            </a:r>
            <a:r>
              <a:rPr lang="en-US" altLang="zh-CN" dirty="0" err="1"/>
              <a:t>mittle</a:t>
            </a:r>
            <a:r>
              <a:rPr lang="en-US" altLang="zh-CN" dirty="0"/>
              <a:t> 1990s, “Crisis of Universities” ---- low efficiency; insufficient funding, over-burdened students</a:t>
            </a:r>
            <a:endParaRPr lang="de-DE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强调高校的企业化管理</a:t>
            </a:r>
            <a:r>
              <a:rPr lang="en-US" altLang="zh-CN" dirty="0"/>
              <a:t>——</a:t>
            </a:r>
            <a:r>
              <a:rPr lang="zh-CN" altLang="en-US" dirty="0"/>
              <a:t>投资与产出 </a:t>
            </a:r>
            <a:r>
              <a:rPr lang="en-US" altLang="zh-CN" dirty="0"/>
              <a:t>Learn from the management of an enterprise ---- input and output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/>
              <a:t>拨款按绩效</a:t>
            </a:r>
            <a:r>
              <a:rPr lang="en-US" altLang="zh-CN" dirty="0"/>
              <a:t>——</a:t>
            </a:r>
            <a:r>
              <a:rPr lang="zh-CN" altLang="en-US" dirty="0"/>
              <a:t>毕业人数、第三方资助、博士生培养等</a:t>
            </a:r>
            <a:r>
              <a:rPr lang="en-US" altLang="zh-CN" dirty="0"/>
              <a:t>Funding according to results ----graduates, third-party funding, doctor candidates, etc.</a:t>
            </a:r>
            <a:endParaRPr lang="zh-CN" altLang="en-US" dirty="0"/>
          </a:p>
          <a:p>
            <a:endParaRPr lang="zh-CN" altLang="en-US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2.3 </a:t>
            </a:r>
            <a:r>
              <a:rPr lang="zh-CN" altLang="en-US" dirty="0"/>
              <a:t>效益与效率</a:t>
            </a:r>
            <a:br>
              <a:rPr lang="en-US" altLang="zh-CN" dirty="0"/>
            </a:br>
            <a:r>
              <a:rPr lang="en-US" altLang="zh-CN" dirty="0"/>
              <a:t>Efficiency and </a:t>
            </a:r>
            <a:r>
              <a:rPr lang="en-US" altLang="zh-CN" dirty="0" err="1"/>
              <a:t>effectivity</a:t>
            </a:r>
            <a:endParaRPr lang="zh-CN" alt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/>
              <a:t>熊火金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BB012-D1A8-484F-8CA5-24F5C728A97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56627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ellenform">
  <a:themeElements>
    <a:clrScheme name="Wellen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ellen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ellen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1406</Words>
  <Application>Microsoft Office PowerPoint</Application>
  <PresentationFormat>Bildschirmpräsentation (4:3)</PresentationFormat>
  <Paragraphs>89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3" baseType="lpstr">
      <vt:lpstr>宋体</vt:lpstr>
      <vt:lpstr>华文楷体</vt:lpstr>
      <vt:lpstr>华文行楷</vt:lpstr>
      <vt:lpstr>华文新魏</vt:lpstr>
      <vt:lpstr>Arial</vt:lpstr>
      <vt:lpstr>Calibri</vt:lpstr>
      <vt:lpstr>Candara</vt:lpstr>
      <vt:lpstr>Symbol</vt:lpstr>
      <vt:lpstr>Wingdings</vt:lpstr>
      <vt:lpstr>Wellenform</vt:lpstr>
      <vt:lpstr>德国应用型高等教育的差异化发展历程 Differentiation Process of German Universities of Applied Sciences</vt:lpstr>
      <vt:lpstr>目录 Contents</vt:lpstr>
      <vt:lpstr>1. 差异化 Differentiation</vt:lpstr>
      <vt:lpstr> 2.1 学术与人本教育 Academic and Humanities Education </vt:lpstr>
      <vt:lpstr>2.2 经济发展与机会均等 Economic development and equal chances</vt:lpstr>
      <vt:lpstr>2.2 经济发展与机会均等 Economic development and equal chances</vt:lpstr>
      <vt:lpstr>2.2 经济发展与机会均等 Economic development and equal chances</vt:lpstr>
      <vt:lpstr>2.2 经济发展与机会均等 Economic development and equal chances</vt:lpstr>
      <vt:lpstr>2.3 效益与效率 Efficiency and effectivity</vt:lpstr>
      <vt:lpstr>2.3 效益与效率 Efficiency and effectivity</vt:lpstr>
      <vt:lpstr>3. 现状与趋势 Situation and trend</vt:lpstr>
      <vt:lpstr>3. 现状与趋势 Situation and trend</vt:lpstr>
      <vt:lpstr>PowerPoint-Präsentation</vt:lpstr>
    </vt:vector>
  </TitlesOfParts>
  <Company>WwW.YlmF.CoM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德国应用型大学变革历程</dc:title>
  <dc:creator>Huojin Xiong</dc:creator>
  <cp:lastModifiedBy>Huojin Xiong</cp:lastModifiedBy>
  <cp:revision>51</cp:revision>
  <dcterms:created xsi:type="dcterms:W3CDTF">2017-05-17T09:54:01Z</dcterms:created>
  <dcterms:modified xsi:type="dcterms:W3CDTF">2017-10-23T19:05:26Z</dcterms:modified>
</cp:coreProperties>
</file>